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4"/>
  </p:notesMasterIdLst>
  <p:handoutMasterIdLst>
    <p:handoutMasterId r:id="rId25"/>
  </p:handoutMasterIdLst>
  <p:sldIdLst>
    <p:sldId id="256" r:id="rId4"/>
    <p:sldId id="349" r:id="rId5"/>
    <p:sldId id="350" r:id="rId6"/>
    <p:sldId id="358" r:id="rId7"/>
    <p:sldId id="361" r:id="rId8"/>
    <p:sldId id="359" r:id="rId9"/>
    <p:sldId id="360" r:id="rId10"/>
    <p:sldId id="368" r:id="rId11"/>
    <p:sldId id="365" r:id="rId12"/>
    <p:sldId id="369" r:id="rId13"/>
    <p:sldId id="370" r:id="rId14"/>
    <p:sldId id="373" r:id="rId15"/>
    <p:sldId id="372" r:id="rId16"/>
    <p:sldId id="371" r:id="rId17"/>
    <p:sldId id="374" r:id="rId18"/>
    <p:sldId id="375" r:id="rId19"/>
    <p:sldId id="376" r:id="rId20"/>
    <p:sldId id="362" r:id="rId21"/>
    <p:sldId id="377" r:id="rId22"/>
    <p:sldId id="356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8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5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theme" Target="../theme/theme5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6" y="2411760"/>
            <a:ext cx="1325880" cy="38862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24" y="3491880"/>
            <a:ext cx="922020" cy="109728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6" y="3851920"/>
            <a:ext cx="777240" cy="9144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004048"/>
            <a:ext cx="1272540" cy="112776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" y="0"/>
            <a:ext cx="1325880" cy="388620"/>
          </a:xfrm>
          <a:prstGeom prst="rect">
            <a:avLst/>
          </a:prstGeom>
        </p:spPr>
      </p:pic>
      <p:sp>
        <p:nvSpPr>
          <p:cNvPr id="18" name="17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90" y="17092"/>
            <a:ext cx="132588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C63FF-0C33-41C9-A37D-8056628E07EE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49D01-ADC8-4F77-9355-83E40893B26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01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95736" y="6237312"/>
            <a:ext cx="5328592" cy="628179"/>
          </a:xfrm>
        </p:spPr>
        <p:txBody>
          <a:bodyPr/>
          <a:lstStyle/>
          <a:p>
            <a:r>
              <a:rPr lang="es-ES" dirty="0" smtClean="0"/>
              <a:t>SISTEMAS ELECTRICÓS DE POTENCIA</a:t>
            </a:r>
          </a:p>
          <a:p>
            <a:r>
              <a:rPr lang="es-ES" dirty="0" smtClean="0"/>
              <a:t>PROYECTO GEF SEE4RALL – Energías Renovable</a:t>
            </a:r>
          </a:p>
          <a:p>
            <a:r>
              <a:rPr lang="es-ES" dirty="0" smtClean="0"/>
              <a:t>Formulación de programa y plan de formación para una diversidad de beneficiarios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62" y="6309360"/>
            <a:ext cx="4259580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AF069E-1FED-4F0D-BF83-37F5A43A22B3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143-1259-4ECC-BFCC-845F5AC40C1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AF8E0-1E66-46FD-92F1-C8A64E008A9B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143-1259-4ECC-BFCC-845F5AC40C1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444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318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578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013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4675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12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792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1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FBC75D-352D-4B63-AFF0-70EF305BDD7A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143-1259-4ECC-BFCC-845F5AC40C1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047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9149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653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8391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D200-13EF-43E8-A0FE-74556A132C43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2422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AFAE-0CF9-410F-8703-F5FD3BA70AAC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296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55E7-24AA-4EBB-AEFC-E594AA29D749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3819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610F-8024-4CCF-994C-07FC59EF3015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929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B68-9BAD-45C3-9C42-A4E9A0C41827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184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9CE7-0A56-419A-9201-05CCFAC0255F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388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BBB30-A2E8-46C5-88A3-118A1E274EF1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143-1259-4ECC-BFCC-845F5AC40C1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B977-E319-4B6D-94DD-C8719EE12D19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442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DEBA-3B45-49D7-8DEF-87BC7E1268A1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3156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32F7-35F2-4379-AC73-EAC4930D43F9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462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61BE-1C59-456C-AC29-8C77223C68D3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0385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A397-95D8-4FF5-801A-93336D40235C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930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D5D019-6F1B-436F-80EE-F9027E9C39CD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143-1259-4ECC-BFCC-845F5AC40C1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48ABFF-DB7C-4316-A53F-D973D5896ABD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143-1259-4ECC-BFCC-845F5AC40C1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18B6BC-8670-40D3-9CB9-8254705BFE7C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143-1259-4ECC-BFCC-845F5AC40C1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45AB76-79C3-4A7B-961C-E0CCB38751CD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143-1259-4ECC-BFCC-845F5AC40C1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4C2055-88FE-474B-B558-D8E1ED07838F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143-1259-4ECC-BFCC-845F5AC40C1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02537-383E-4129-9448-9C320CD8DF25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4143-1259-4ECC-BFCC-845F5AC40C1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95736" y="6329213"/>
            <a:ext cx="5328592" cy="6281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SISTEMA ELECTRICO DE POTENCIA</a:t>
            </a:r>
          </a:p>
          <a:p>
            <a:r>
              <a:rPr lang="es-ES" dirty="0" smtClean="0"/>
              <a:t>PROYECTO GEF SEE4RALL – Energías Renovable</a:t>
            </a:r>
          </a:p>
          <a:p>
            <a:r>
              <a:rPr lang="es-ES" dirty="0" smtClean="0"/>
              <a:t>Formulación de programa y plan de formación para una diversidad de beneficiarios</a:t>
            </a:r>
          </a:p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84143-1259-4ECC-BFCC-845F5AC40C11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777240" cy="9144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3" y="6469380"/>
            <a:ext cx="1325880" cy="38862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0"/>
            <a:ext cx="922020" cy="109728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60" y="6220"/>
            <a:ext cx="1272540" cy="112776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6330831"/>
            <a:ext cx="1554480" cy="510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CE3D-3401-4968-9BA2-DBDBE6BEAD24}" type="datetimeFigureOut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EBD9-836C-479B-B58B-DD0E367A7A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99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BBF5-B516-4866-BEFC-63C3C1CFFB80}" type="datetime1">
              <a:rPr lang="es-ES" smtClean="0"/>
              <a:t>20/10/2018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16CF-27A1-4309-AEA0-103013FDD9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709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208823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>
                <a:solidFill>
                  <a:srgbClr val="002060"/>
                </a:solidFill>
              </a:rPr>
              <a:t>PROYECTO GEF SEE4RALL – </a:t>
            </a:r>
            <a:r>
              <a:rPr lang="es-ES" b="1" dirty="0" smtClean="0">
                <a:solidFill>
                  <a:srgbClr val="002060"/>
                </a:solidFill>
              </a:rPr>
              <a:t>Energías </a:t>
            </a:r>
            <a:r>
              <a:rPr lang="es-ES" b="1" dirty="0">
                <a:solidFill>
                  <a:srgbClr val="002060"/>
                </a:solidFill>
              </a:rPr>
              <a:t>Renovable</a:t>
            </a: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 smtClean="0">
                <a:solidFill>
                  <a:srgbClr val="002060"/>
                </a:solidFill>
              </a:rPr>
              <a:t/>
            </a:r>
            <a:br>
              <a:rPr lang="es-ES" b="1" dirty="0" smtClean="0">
                <a:solidFill>
                  <a:srgbClr val="002060"/>
                </a:solidFill>
              </a:rPr>
            </a:br>
            <a:r>
              <a:rPr lang="es-ES" sz="3600" b="1" dirty="0" smtClean="0">
                <a:solidFill>
                  <a:srgbClr val="002060"/>
                </a:solidFill>
              </a:rPr>
              <a:t>Formulación </a:t>
            </a:r>
            <a:r>
              <a:rPr lang="es-ES" sz="3600" b="1" dirty="0">
                <a:solidFill>
                  <a:srgbClr val="002060"/>
                </a:solidFill>
              </a:rPr>
              <a:t>de programa y plan de formación para una diversidad de </a:t>
            </a:r>
            <a:r>
              <a:rPr lang="es-ES" sz="3600" b="1" dirty="0" smtClean="0">
                <a:solidFill>
                  <a:srgbClr val="002060"/>
                </a:solidFill>
              </a:rPr>
              <a:t>beneficiarios</a:t>
            </a:r>
            <a:br>
              <a:rPr lang="es-ES" sz="3600" b="1" dirty="0" smtClean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/>
            </a:r>
            <a:br>
              <a:rPr lang="es-ES" b="1" dirty="0">
                <a:solidFill>
                  <a:srgbClr val="002060"/>
                </a:solidFill>
              </a:rPr>
            </a:br>
            <a:r>
              <a:rPr lang="es-ES" sz="4900" b="1" u="sng" dirty="0" smtClean="0">
                <a:solidFill>
                  <a:schemeClr val="tx2"/>
                </a:solidFill>
              </a:rPr>
              <a:t>Sistema </a:t>
            </a:r>
            <a:r>
              <a:rPr lang="es-ES" sz="4900" b="1" u="sng" dirty="0">
                <a:solidFill>
                  <a:schemeClr val="tx2"/>
                </a:solidFill>
              </a:rPr>
              <a:t>Eléctrico de </a:t>
            </a:r>
            <a:r>
              <a:rPr lang="es-ES" sz="4900" b="1" u="sng" dirty="0" smtClean="0">
                <a:solidFill>
                  <a:schemeClr val="tx2"/>
                </a:solidFill>
              </a:rPr>
              <a:t>Potencia</a:t>
            </a:r>
            <a:br>
              <a:rPr lang="es-ES" sz="4900" b="1" u="sng" dirty="0" smtClean="0">
                <a:solidFill>
                  <a:schemeClr val="tx2"/>
                </a:solidFill>
              </a:rPr>
            </a:br>
            <a:r>
              <a:rPr lang="es-ES" b="1" u="sng" dirty="0" smtClean="0">
                <a:solidFill>
                  <a:schemeClr val="tx2"/>
                </a:solidFill>
              </a:rPr>
              <a:t>REGIÓN INSULAR</a:t>
            </a:r>
            <a:r>
              <a:rPr lang="es-ES" dirty="0">
                <a:solidFill>
                  <a:schemeClr val="tx2"/>
                </a:solidFill>
              </a:rPr>
              <a:t/>
            </a:r>
            <a:br>
              <a:rPr lang="es-ES" dirty="0">
                <a:solidFill>
                  <a:schemeClr val="tx2"/>
                </a:solidFill>
              </a:rPr>
            </a:br>
            <a:r>
              <a:rPr lang="es-ES" dirty="0">
                <a:solidFill>
                  <a:schemeClr val="tx2"/>
                </a:solidFill>
              </a:rPr>
              <a:t/>
            </a:r>
            <a:br>
              <a:rPr lang="es-ES" dirty="0">
                <a:solidFill>
                  <a:schemeClr val="tx2"/>
                </a:solidFill>
              </a:rPr>
            </a:br>
            <a:r>
              <a:rPr lang="es-ES" dirty="0">
                <a:solidFill>
                  <a:schemeClr val="tx2"/>
                </a:solidFill>
              </a:rPr>
              <a:t> 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08350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b="1" dirty="0">
                <a:latin typeface="+mj-lt"/>
              </a:rPr>
              <a:t>RED DE 33 </a:t>
            </a:r>
            <a:r>
              <a:rPr lang="es-ES" sz="2400" b="1" dirty="0" smtClean="0">
                <a:latin typeface="+mj-lt"/>
              </a:rPr>
              <a:t>kV. CIRCUITO </a:t>
            </a:r>
            <a:r>
              <a:rPr lang="es-ES" sz="2400" b="1" dirty="0">
                <a:latin typeface="+mj-lt"/>
              </a:rPr>
              <a:t>SUR</a:t>
            </a:r>
            <a:r>
              <a:rPr lang="es-ES" sz="2400" b="1" dirty="0" smtClean="0">
                <a:latin typeface="+mj-lt"/>
              </a:rPr>
              <a:t>.</a:t>
            </a:r>
          </a:p>
          <a:p>
            <a:pPr lvl="2" algn="just"/>
            <a:endParaRPr lang="es-ES" sz="2400" b="1" dirty="0">
              <a:latin typeface="+mj-lt"/>
            </a:endParaRPr>
          </a:p>
          <a:p>
            <a:pPr algn="just"/>
            <a:r>
              <a:rPr lang="es-ES" sz="2400" dirty="0">
                <a:latin typeface="+mj-lt"/>
              </a:rPr>
              <a:t>Como aparece reflejado en los esquemas mono lineales, desde la Plata Turbo Gas, a 33 kV se extiende una línea que llega a la </a:t>
            </a:r>
            <a:r>
              <a:rPr lang="es-ES" sz="2400" b="1" dirty="0">
                <a:latin typeface="+mj-lt"/>
              </a:rPr>
              <a:t>SE </a:t>
            </a:r>
            <a:r>
              <a:rPr lang="es-ES" sz="2400" b="1" dirty="0" err="1">
                <a:latin typeface="+mj-lt"/>
              </a:rPr>
              <a:t>Potau</a:t>
            </a:r>
            <a:r>
              <a:rPr lang="es-ES" sz="2400" dirty="0">
                <a:latin typeface="+mj-lt"/>
              </a:rPr>
              <a:t>. Desde esta Subestación (SE), salen tres circuitos a igual tensión distribuidos de la siguiente manera: un circuito hacia la </a:t>
            </a:r>
            <a:r>
              <a:rPr lang="es-ES" sz="2400" b="1" dirty="0">
                <a:latin typeface="+mj-lt"/>
              </a:rPr>
              <a:t>SE </a:t>
            </a:r>
            <a:r>
              <a:rPr lang="es-ES" sz="2400" b="1" dirty="0" err="1">
                <a:latin typeface="+mj-lt"/>
              </a:rPr>
              <a:t>Semu</a:t>
            </a:r>
            <a:r>
              <a:rPr lang="es-ES" sz="2400" dirty="0">
                <a:latin typeface="+mj-lt"/>
              </a:rPr>
              <a:t>, otro circuito a la </a:t>
            </a:r>
            <a:r>
              <a:rPr lang="es-ES" sz="2400" b="1" dirty="0">
                <a:latin typeface="+mj-lt"/>
              </a:rPr>
              <a:t>SE </a:t>
            </a:r>
            <a:r>
              <a:rPr lang="es-ES" sz="2400" b="1" dirty="0" err="1">
                <a:latin typeface="+mj-lt"/>
              </a:rPr>
              <a:t>Potau</a:t>
            </a:r>
            <a:r>
              <a:rPr lang="es-ES" sz="2400" b="1" dirty="0">
                <a:latin typeface="+mj-lt"/>
              </a:rPr>
              <a:t> Carretera</a:t>
            </a:r>
            <a:r>
              <a:rPr lang="es-ES" sz="2400" dirty="0">
                <a:latin typeface="+mj-lt"/>
              </a:rPr>
              <a:t> y un tercer circuito que enlaza la barra de 33 kV de la </a:t>
            </a:r>
            <a:r>
              <a:rPr lang="es-ES" sz="2400" b="1" dirty="0">
                <a:latin typeface="+mj-lt"/>
              </a:rPr>
              <a:t>SE Musola</a:t>
            </a:r>
            <a:r>
              <a:rPr lang="es-ES" sz="2400" dirty="0">
                <a:latin typeface="+mj-lt"/>
              </a:rPr>
              <a:t>. Desde esta SE salen sendos circuito hasta las barras de 33 kV de la </a:t>
            </a:r>
            <a:r>
              <a:rPr lang="es-ES" sz="2400" b="1" dirty="0">
                <a:latin typeface="+mj-lt"/>
              </a:rPr>
              <a:t>SE Mini Hidroeléctrica de </a:t>
            </a:r>
            <a:r>
              <a:rPr lang="es-ES" sz="2400" b="1" dirty="0" err="1">
                <a:latin typeface="+mj-lt"/>
              </a:rPr>
              <a:t>Riaba</a:t>
            </a:r>
            <a:r>
              <a:rPr lang="es-ES" sz="24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86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391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9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 Mus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4865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6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34076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es-ES" sz="2800" b="1" dirty="0" smtClean="0">
                <a:latin typeface="+mj-lt"/>
              </a:rPr>
              <a:t>RED DE 33 kV. CIRCUITO </a:t>
            </a:r>
            <a:r>
              <a:rPr lang="es-ES" sz="2800" b="1" dirty="0">
                <a:latin typeface="+mj-lt"/>
              </a:rPr>
              <a:t>NORTE</a:t>
            </a:r>
          </a:p>
          <a:p>
            <a:pPr algn="just"/>
            <a:r>
              <a:rPr lang="es-ES" sz="2800" dirty="0">
                <a:latin typeface="+mj-lt"/>
              </a:rPr>
              <a:t> </a:t>
            </a:r>
          </a:p>
          <a:p>
            <a:pPr algn="just"/>
            <a:r>
              <a:rPr lang="es-ES" sz="2800" dirty="0">
                <a:latin typeface="+mj-lt"/>
              </a:rPr>
              <a:t>El circuito norte parte desde la barra de 33 kV de la SE ELA NGUEMA y se extiende por toda la costa norte de la región hasta llegar a la ciudad de </a:t>
            </a:r>
            <a:r>
              <a:rPr lang="es-ES" sz="2800" dirty="0" err="1">
                <a:latin typeface="+mj-lt"/>
              </a:rPr>
              <a:t>Riaba</a:t>
            </a:r>
            <a:r>
              <a:rPr lang="es-ES" sz="2800" dirty="0">
                <a:latin typeface="+mj-lt"/>
              </a:rPr>
              <a:t>. Este circuito posee una longitud total de aproximadamente 83 km, de ellos 77 km están emplazados en líneas aéreas y 6 km en línea soterrada.</a:t>
            </a:r>
          </a:p>
        </p:txBody>
      </p:sp>
    </p:spTree>
    <p:extLst>
      <p:ext uri="{BB962C8B-B14F-4D97-AF65-F5344CB8AC3E}">
        <p14:creationId xmlns:p14="http://schemas.microsoft.com/office/powerpoint/2010/main" val="41756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346075"/>
            <a:ext cx="5811837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87438" y="467122"/>
            <a:ext cx="3676650" cy="1809750"/>
            <a:chOff x="2070" y="4412"/>
            <a:chExt cx="5790" cy="302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45" y="5955"/>
              <a:ext cx="5130" cy="1485"/>
              <a:chOff x="3195" y="5670"/>
              <a:chExt cx="5580" cy="1830"/>
            </a:xfrm>
          </p:grpSpPr>
          <p:cxnSp>
            <p:nvCxnSpPr>
              <p:cNvPr id="5125" name="AutoShape 5"/>
              <p:cNvCxnSpPr>
                <a:cxnSpLocks noChangeShapeType="1"/>
              </p:cNvCxnSpPr>
              <p:nvPr/>
            </p:nvCxnSpPr>
            <p:spPr bwMode="auto">
              <a:xfrm>
                <a:off x="3195" y="5745"/>
                <a:ext cx="2940" cy="1755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6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6135" y="5670"/>
                <a:ext cx="2640" cy="183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2070" y="4412"/>
              <a:ext cx="5790" cy="215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1325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2676" y="908720"/>
            <a:ext cx="84798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400" b="1" dirty="0">
                <a:latin typeface="+mj-lt"/>
              </a:rPr>
              <a:t>RED DE 20 kV.</a:t>
            </a:r>
          </a:p>
          <a:p>
            <a:pPr algn="just"/>
            <a:r>
              <a:rPr lang="es-ES" sz="2400" dirty="0">
                <a:latin typeface="+mj-lt"/>
              </a:rPr>
              <a:t> </a:t>
            </a:r>
          </a:p>
          <a:p>
            <a:pPr algn="just"/>
            <a:r>
              <a:rPr lang="es-ES" sz="2400" dirty="0">
                <a:latin typeface="+mj-lt"/>
              </a:rPr>
              <a:t>Para la electrificación de la ciudad, se dividió la misma en seis (6) zonas geográficas, para una mejor planificación, ejecución y control de calidad de las obras. Se instalaron cerca de 650 kilómetros de cables de Media Tensión y un total de 215 transformadores y cerca de 5.000 cuadros de control y distribución. </a:t>
            </a:r>
            <a:r>
              <a:rPr lang="es-ES" sz="2400" dirty="0" smtClean="0">
                <a:latin typeface="+mj-lt"/>
              </a:rPr>
              <a:t>Las diferentes zonas son:</a:t>
            </a:r>
          </a:p>
          <a:p>
            <a:pPr algn="just"/>
            <a:endParaRPr lang="es-ES" sz="2400" dirty="0" smtClean="0">
              <a:latin typeface="+mj-lt"/>
            </a:endParaRPr>
          </a:p>
          <a:p>
            <a:pPr marL="0" lvl="2" algn="just"/>
            <a:r>
              <a:rPr lang="es-ES" sz="2000" b="1" dirty="0">
                <a:latin typeface="+mj-lt"/>
              </a:rPr>
              <a:t>ZONA 1 – </a:t>
            </a:r>
            <a:r>
              <a:rPr lang="es-ES" sz="2000" b="1" dirty="0">
                <a:latin typeface="+mj-lt"/>
              </a:rPr>
              <a:t>CARACOLAS, con 18 km.</a:t>
            </a:r>
          </a:p>
          <a:p>
            <a:pPr marL="0" lvl="2" algn="just"/>
            <a:r>
              <a:rPr lang="es-ES" sz="2000" b="1" dirty="0">
                <a:latin typeface="+mj-lt"/>
              </a:rPr>
              <a:t>ZONA 2 - CENTRO DE LA </a:t>
            </a:r>
            <a:r>
              <a:rPr lang="es-ES" sz="2000" b="1" dirty="0">
                <a:latin typeface="+mj-lt"/>
              </a:rPr>
              <a:t>CIUDAD, 36 km.</a:t>
            </a:r>
          </a:p>
          <a:p>
            <a:r>
              <a:rPr lang="es-ES" sz="2000" b="1" dirty="0">
                <a:latin typeface="+mj-lt"/>
              </a:rPr>
              <a:t>ZONA </a:t>
            </a:r>
            <a:r>
              <a:rPr lang="es-ES" sz="2000" b="1" dirty="0">
                <a:latin typeface="+mj-lt"/>
              </a:rPr>
              <a:t>3 - ELA </a:t>
            </a:r>
            <a:r>
              <a:rPr lang="es-ES" sz="2000" b="1" dirty="0">
                <a:latin typeface="+mj-lt"/>
              </a:rPr>
              <a:t>NGUEMA, 68 km.</a:t>
            </a:r>
          </a:p>
          <a:p>
            <a:pPr marL="0" lvl="2"/>
            <a:r>
              <a:rPr lang="es-ES" sz="2000" b="1" dirty="0">
                <a:latin typeface="+mj-lt"/>
              </a:rPr>
              <a:t>ZONA 4: PARAISO – </a:t>
            </a:r>
            <a:r>
              <a:rPr lang="es-ES" sz="2000" b="1" dirty="0">
                <a:latin typeface="+mj-lt"/>
              </a:rPr>
              <a:t>AEROPUERTO, 150 km.</a:t>
            </a:r>
          </a:p>
          <a:p>
            <a:pPr marL="0" lvl="2"/>
            <a:r>
              <a:rPr lang="es-ES" sz="2000" b="1" dirty="0">
                <a:latin typeface="+mj-lt"/>
              </a:rPr>
              <a:t>ZONA 5: SUR DE </a:t>
            </a:r>
            <a:r>
              <a:rPr lang="es-ES" sz="2000" b="1" dirty="0">
                <a:latin typeface="+mj-lt"/>
              </a:rPr>
              <a:t>MALABO, con 265 km.</a:t>
            </a:r>
          </a:p>
          <a:p>
            <a:pPr marL="0" lvl="2"/>
            <a:r>
              <a:rPr lang="es-ES" sz="2000" b="1" dirty="0">
                <a:latin typeface="+mj-lt"/>
              </a:rPr>
              <a:t>ZONA 6: SANTA MARÍA, SEMU, BANAPÁ, </a:t>
            </a:r>
            <a:r>
              <a:rPr lang="es-ES" sz="2000" b="1" dirty="0">
                <a:latin typeface="+mj-lt"/>
              </a:rPr>
              <a:t>ALCAIDE, con 124km.</a:t>
            </a:r>
            <a:endParaRPr lang="es-ES" sz="2000" b="1" dirty="0">
              <a:latin typeface="+mj-lt"/>
            </a:endParaRPr>
          </a:p>
          <a:p>
            <a:pPr marL="0" lvl="2"/>
            <a:endParaRPr lang="es-ES" b="1" dirty="0"/>
          </a:p>
          <a:p>
            <a:r>
              <a:rPr lang="es-ES" b="1" dirty="0" smtClean="0"/>
              <a:t> </a:t>
            </a:r>
            <a:endParaRPr lang="es-ES" b="1" dirty="0"/>
          </a:p>
          <a:p>
            <a:pPr marL="0" lvl="2" algn="just"/>
            <a:endParaRPr lang="es-ES" b="1" dirty="0"/>
          </a:p>
          <a:p>
            <a:pPr algn="just"/>
            <a:endParaRPr lang="es-E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18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556792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sz="2800" b="1" dirty="0">
                <a:latin typeface="+mj-lt"/>
              </a:rPr>
              <a:t>RED DE 15 kV.</a:t>
            </a:r>
          </a:p>
          <a:p>
            <a:pPr algn="just"/>
            <a:r>
              <a:rPr lang="es-ES" sz="2800" b="1" dirty="0">
                <a:latin typeface="+mj-lt"/>
              </a:rPr>
              <a:t> </a:t>
            </a:r>
          </a:p>
          <a:p>
            <a:pPr algn="just"/>
            <a:r>
              <a:rPr lang="es-ES" sz="2800" dirty="0">
                <a:latin typeface="+mj-lt"/>
              </a:rPr>
              <a:t>La red de 15 kV es la más pequeña de las redes de media tensión. Sus alimentadores naces en las </a:t>
            </a:r>
            <a:r>
              <a:rPr lang="es-ES" sz="2800" b="1" dirty="0">
                <a:latin typeface="+mj-lt"/>
              </a:rPr>
              <a:t>SE  SEMU</a:t>
            </a:r>
            <a:r>
              <a:rPr lang="es-ES" sz="2800" dirty="0">
                <a:latin typeface="+mj-lt"/>
              </a:rPr>
              <a:t> y la </a:t>
            </a:r>
            <a:r>
              <a:rPr lang="es-ES" sz="2800" b="1" dirty="0">
                <a:latin typeface="+mj-lt"/>
              </a:rPr>
              <a:t>SE MUSOLA</a:t>
            </a:r>
            <a:r>
              <a:rPr lang="es-ES" sz="2800" dirty="0">
                <a:latin typeface="+mj-lt"/>
              </a:rPr>
              <a:t>.  A continuación se exponen </a:t>
            </a:r>
            <a:r>
              <a:rPr lang="es-ES" sz="2800" dirty="0" smtClean="0">
                <a:latin typeface="+mj-lt"/>
              </a:rPr>
              <a:t>los </a:t>
            </a:r>
            <a:r>
              <a:rPr lang="es-ES" sz="2800" dirty="0">
                <a:latin typeface="+mj-lt"/>
              </a:rPr>
              <a:t>mono lineales de cada una de las subestaciones que alimentan la red de 15 kV en la Región Insular.</a:t>
            </a:r>
          </a:p>
        </p:txBody>
      </p:sp>
    </p:spTree>
    <p:extLst>
      <p:ext uri="{BB962C8B-B14F-4D97-AF65-F5344CB8AC3E}">
        <p14:creationId xmlns:p14="http://schemas.microsoft.com/office/powerpoint/2010/main" val="16685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715125" cy="4733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 Mus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6865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1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484784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+mj-lt"/>
              </a:rPr>
              <a:t> </a:t>
            </a:r>
          </a:p>
          <a:p>
            <a:pPr lvl="1" algn="just"/>
            <a:r>
              <a:rPr lang="es-ES" sz="2800" b="1" dirty="0">
                <a:latin typeface="+mj-lt"/>
              </a:rPr>
              <a:t>RED DE BAJA TENSIÓN.</a:t>
            </a:r>
          </a:p>
          <a:p>
            <a:pPr algn="just"/>
            <a:r>
              <a:rPr lang="es-ES" sz="2800" dirty="0">
                <a:latin typeface="+mj-lt"/>
              </a:rPr>
              <a:t> </a:t>
            </a:r>
          </a:p>
          <a:p>
            <a:pPr algn="just"/>
            <a:r>
              <a:rPr lang="es-ES" sz="2800" dirty="0">
                <a:latin typeface="+mj-lt"/>
              </a:rPr>
              <a:t>La Red de baja tensión (</a:t>
            </a:r>
            <a:r>
              <a:rPr lang="es-ES" sz="2800" dirty="0" smtClean="0">
                <a:latin typeface="+mj-lt"/>
              </a:rPr>
              <a:t>400V/230 V), </a:t>
            </a:r>
            <a:r>
              <a:rPr lang="es-ES" sz="2800" dirty="0">
                <a:latin typeface="+mj-lt"/>
              </a:rPr>
              <a:t>abarca un total de 2033 km de cables soterrado. De ellos 893 km alimentan los armarios de distribución y 1140 km alimentan el sistema de alumbrado urbano.</a:t>
            </a:r>
          </a:p>
        </p:txBody>
      </p:sp>
    </p:spTree>
    <p:extLst>
      <p:ext uri="{BB962C8B-B14F-4D97-AF65-F5344CB8AC3E}">
        <p14:creationId xmlns:p14="http://schemas.microsoft.com/office/powerpoint/2010/main" val="17311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26485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/>
              <a:t>GENERACIÓN DE ELÉCTRICIDAD. CAPACIDADES INSTALADAS</a:t>
            </a:r>
          </a:p>
          <a:p>
            <a:pPr lvl="1"/>
            <a:r>
              <a:rPr lang="es-ES" b="1" dirty="0"/>
              <a:t>ESTRUCTURA DE GENERACIÓN ACTUAL.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783134"/>
            <a:ext cx="5585274" cy="32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 de texto 4"/>
          <p:cNvSpPr txBox="1">
            <a:spLocks noChangeArrowheads="1"/>
          </p:cNvSpPr>
          <p:nvPr/>
        </p:nvSpPr>
        <p:spPr bwMode="auto">
          <a:xfrm>
            <a:off x="1400175" y="9366250"/>
            <a:ext cx="4800600" cy="800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LEYENDA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CHE: CENTRALES HIDROELÉCTRICAS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HFO: CENTRALES TÉRMICAS A COMBUSTIBLE PESADO (FUELOIL)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LFO: CENTRALES TÉRMICAS A COMBUSTIBLE LIGERO (GASOIL)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0175" y="9366250"/>
            <a:ext cx="4800600" cy="800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LEYENDA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CHE: CENTRALES HIDROELÉCTRICAS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HFO: CENTRALES TÉRMICAS A COMBUSTIBLE PESADO (FUELOIL)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LFO: CENTRALES TÉRMICAS A COMBUSTIBLE LIGERO (GASOIL)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7584" y="4996914"/>
            <a:ext cx="748883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u="sng" dirty="0">
                <a:latin typeface="+mj-lt"/>
              </a:rPr>
              <a:t>LEYENDA </a:t>
            </a:r>
            <a:endParaRPr lang="es-ES" sz="1400" b="1" u="sng" dirty="0" smtClean="0"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sz="1400" b="1" u="sng" dirty="0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latin typeface="+mj-lt"/>
                <a:ea typeface="Times New Roman" pitchFamily="18" charset="0"/>
                <a:cs typeface="Times New Roman" pitchFamily="18" charset="0"/>
              </a:rPr>
              <a:t>GAS: CENTRALES TÉRMICAS A GAS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CENTRALES HIDROELÉCTRICAS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SOLAR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CENTRAL FOTOVOLTAICA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LFO: CENTRALES TÉRMICAS A COMBUSTIBLE LIGERO (GASOIL)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24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51720" y="274339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Black" pitchFamily="34" charset="0"/>
              </a:rPr>
              <a:t>MUCHAS GRACIAS.</a:t>
            </a:r>
            <a:endParaRPr lang="es-ES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33265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+mj-lt"/>
              </a:rPr>
              <a:t>SE ILUSTRA  LA CT DE TURBO GAS CI:154 MW</a:t>
            </a:r>
            <a:endParaRPr lang="es-ES" sz="2400" b="1" dirty="0">
              <a:latin typeface="+mj-lt"/>
            </a:endParaRPr>
          </a:p>
        </p:txBody>
      </p:sp>
      <p:pic>
        <p:nvPicPr>
          <p:cNvPr id="2050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836712"/>
            <a:ext cx="670727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587658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+mj-lt"/>
              </a:rPr>
              <a:t>CT </a:t>
            </a:r>
            <a:r>
              <a:rPr lang="es-ES" b="1" dirty="0">
                <a:latin typeface="+mj-lt"/>
              </a:rPr>
              <a:t>de Turbo Gas 126 MW de Capacidad Instalada (Expansión)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40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6768752" cy="50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5768505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+mj-lt"/>
              </a:rPr>
              <a:t>CT </a:t>
            </a:r>
            <a:r>
              <a:rPr lang="es-ES" b="1" dirty="0">
                <a:latin typeface="+mj-lt"/>
              </a:rPr>
              <a:t>de Turbo Gas 28 MW de </a:t>
            </a:r>
            <a:r>
              <a:rPr lang="es-ES" b="1" dirty="0" smtClean="0">
                <a:latin typeface="+mj-lt"/>
              </a:rPr>
              <a:t>Capacidad Instalada </a:t>
            </a:r>
            <a:r>
              <a:rPr lang="es-ES" b="1" dirty="0">
                <a:latin typeface="+mj-lt"/>
              </a:rPr>
              <a:t>(Antiguas Unidades)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9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1020" y="626487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>
                <a:latin typeface="+mj-lt"/>
              </a:rPr>
              <a:t>REDES DE TRANSPORTE </a:t>
            </a:r>
            <a:r>
              <a:rPr lang="es-ES" sz="2800" b="1" dirty="0" smtClean="0">
                <a:latin typeface="+mj-lt"/>
              </a:rPr>
              <a:t>DE </a:t>
            </a:r>
            <a:r>
              <a:rPr lang="es-ES" sz="2800" b="1" dirty="0">
                <a:latin typeface="+mj-lt"/>
              </a:rPr>
              <a:t>ENERGÍA ELÉCTRICA EN LA REGIÓN </a:t>
            </a:r>
            <a:r>
              <a:rPr lang="es-ES" sz="2800" b="1" dirty="0" smtClean="0">
                <a:latin typeface="+mj-lt"/>
              </a:rPr>
              <a:t>INSULAR.</a:t>
            </a:r>
            <a:endParaRPr lang="es-ES" sz="2800" b="1" dirty="0">
              <a:latin typeface="+mj-lt"/>
            </a:endParaRPr>
          </a:p>
          <a:p>
            <a:pPr algn="just"/>
            <a:endParaRPr lang="es-ES" sz="1050" dirty="0" smtClean="0">
              <a:latin typeface="+mj-lt"/>
            </a:endParaRPr>
          </a:p>
          <a:p>
            <a:pPr algn="just"/>
            <a:r>
              <a:rPr lang="es-ES" sz="2800" dirty="0" smtClean="0">
                <a:latin typeface="+mj-lt"/>
              </a:rPr>
              <a:t>La </a:t>
            </a:r>
            <a:r>
              <a:rPr lang="es-ES" sz="2800" dirty="0">
                <a:latin typeface="+mj-lt"/>
              </a:rPr>
              <a:t>red de transporte de energía eléctrica de la Región </a:t>
            </a:r>
            <a:r>
              <a:rPr lang="es-ES" sz="2800" dirty="0" smtClean="0">
                <a:latin typeface="+mj-lt"/>
              </a:rPr>
              <a:t>Insular </a:t>
            </a:r>
            <a:r>
              <a:rPr lang="es-ES" sz="2800" dirty="0">
                <a:latin typeface="+mj-lt"/>
              </a:rPr>
              <a:t>se estructura </a:t>
            </a:r>
            <a:r>
              <a:rPr lang="es-ES" sz="2800" dirty="0" smtClean="0">
                <a:latin typeface="+mj-lt"/>
              </a:rPr>
              <a:t>como se describe a continuación:</a:t>
            </a:r>
            <a:endParaRPr lang="es-ES" sz="2800" dirty="0"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3057922"/>
            <a:ext cx="85689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800" b="1" dirty="0">
                <a:latin typeface="+mj-lt"/>
              </a:rPr>
              <a:t>RED DE 66 KV </a:t>
            </a:r>
            <a:r>
              <a:rPr lang="es-ES" sz="2800" b="1" dirty="0" smtClean="0">
                <a:latin typeface="+mj-lt"/>
              </a:rPr>
              <a:t>MALABO</a:t>
            </a:r>
          </a:p>
          <a:p>
            <a:pPr lvl="1"/>
            <a:endParaRPr lang="es-ES" sz="1050" b="1" dirty="0" smtClean="0">
              <a:latin typeface="+mj-lt"/>
            </a:endParaRPr>
          </a:p>
          <a:p>
            <a:pPr algn="just"/>
            <a:r>
              <a:rPr lang="es-ES" sz="2800" dirty="0" smtClean="0">
                <a:latin typeface="+mj-lt"/>
              </a:rPr>
              <a:t>La </a:t>
            </a:r>
            <a:r>
              <a:rPr lang="es-ES" sz="2800" dirty="0">
                <a:latin typeface="+mj-lt"/>
              </a:rPr>
              <a:t>red de 66 kV de Malabo enlaza las siete (7) subestaciones principales del sistema eléctrico insular, entre ellas la subestación Punta Europa, la cual a su vez conecta la red de 66 kV con las plantas generadoras ubicadas al norte de la isla de </a:t>
            </a:r>
            <a:r>
              <a:rPr lang="es-ES" sz="2800" dirty="0" err="1">
                <a:latin typeface="+mj-lt"/>
              </a:rPr>
              <a:t>Bioko</a:t>
            </a:r>
            <a:r>
              <a:rPr lang="es-ES" sz="28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62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443548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dirty="0" smtClean="0">
                <a:latin typeface="+mj-lt"/>
              </a:rPr>
              <a:t>Esta red constituye la </a:t>
            </a:r>
            <a:r>
              <a:rPr lang="es-ES" sz="3000" dirty="0">
                <a:latin typeface="+mj-lt"/>
              </a:rPr>
              <a:t>red de alta tensión de la isla de </a:t>
            </a:r>
            <a:r>
              <a:rPr lang="es-ES" sz="3000" dirty="0" err="1">
                <a:latin typeface="+mj-lt"/>
              </a:rPr>
              <a:t>Bioko</a:t>
            </a:r>
            <a:r>
              <a:rPr lang="es-ES" sz="3000" dirty="0">
                <a:latin typeface="+mj-lt"/>
              </a:rPr>
              <a:t>. </a:t>
            </a:r>
            <a:endParaRPr lang="es-ES" sz="3000" dirty="0" smtClean="0">
              <a:latin typeface="+mj-lt"/>
            </a:endParaRPr>
          </a:p>
          <a:p>
            <a:pPr algn="just"/>
            <a:r>
              <a:rPr lang="es-ES" sz="3000" dirty="0" smtClean="0">
                <a:latin typeface="+mj-lt"/>
              </a:rPr>
              <a:t> </a:t>
            </a:r>
            <a:endParaRPr lang="es-ES" sz="3000" dirty="0">
              <a:latin typeface="+mj-lt"/>
            </a:endParaRPr>
          </a:p>
          <a:p>
            <a:pPr algn="just"/>
            <a:r>
              <a:rPr lang="es-ES" sz="3000" dirty="0" smtClean="0">
                <a:latin typeface="+mj-lt"/>
              </a:rPr>
              <a:t>La red anteriormente mencionada es </a:t>
            </a:r>
            <a:r>
              <a:rPr lang="es-ES" sz="3000" dirty="0">
                <a:latin typeface="+mj-lt"/>
              </a:rPr>
              <a:t>subterránea </a:t>
            </a:r>
            <a:r>
              <a:rPr lang="es-ES" sz="3000" dirty="0" smtClean="0">
                <a:latin typeface="+mj-lt"/>
              </a:rPr>
              <a:t>y abarca </a:t>
            </a:r>
            <a:r>
              <a:rPr lang="es-ES" sz="3000" dirty="0">
                <a:latin typeface="+mj-lt"/>
              </a:rPr>
              <a:t>una longitud total </a:t>
            </a:r>
            <a:r>
              <a:rPr lang="es-ES" sz="3000" dirty="0" smtClean="0">
                <a:latin typeface="+mj-lt"/>
              </a:rPr>
              <a:t>aproximada de </a:t>
            </a:r>
            <a:r>
              <a:rPr lang="es-ES" sz="3000" b="1" dirty="0" smtClean="0">
                <a:latin typeface="+mj-lt"/>
              </a:rPr>
              <a:t>65</a:t>
            </a:r>
            <a:r>
              <a:rPr lang="es-ES" sz="3000" dirty="0" smtClean="0">
                <a:latin typeface="+mj-lt"/>
              </a:rPr>
              <a:t> </a:t>
            </a:r>
            <a:r>
              <a:rPr lang="es-ES" sz="3000" dirty="0">
                <a:latin typeface="+mj-lt"/>
              </a:rPr>
              <a:t>km. </a:t>
            </a:r>
            <a:r>
              <a:rPr lang="es-ES" sz="3000" dirty="0" smtClean="0">
                <a:latin typeface="+mj-lt"/>
              </a:rPr>
              <a:t>Posee </a:t>
            </a:r>
            <a:r>
              <a:rPr lang="es-ES" sz="3000" dirty="0">
                <a:latin typeface="+mj-lt"/>
              </a:rPr>
              <a:t>una configuración tipo lazo, el cual opera cerrado transmitiendo energía en diferentes direcciones según las necesidades del sistema eléctrico de la isla hacia las </a:t>
            </a:r>
            <a:r>
              <a:rPr lang="es-ES" sz="3000" dirty="0" smtClean="0">
                <a:latin typeface="+mj-lt"/>
              </a:rPr>
              <a:t>subestaciones.</a:t>
            </a:r>
            <a:endParaRPr lang="es-E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81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772816"/>
            <a:ext cx="85647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000" dirty="0">
                <a:latin typeface="+mj-lt"/>
              </a:rPr>
              <a:t>E</a:t>
            </a:r>
            <a:r>
              <a:rPr lang="es-ES" sz="3000" dirty="0" smtClean="0">
                <a:latin typeface="+mj-lt"/>
              </a:rPr>
              <a:t>n </a:t>
            </a:r>
            <a:r>
              <a:rPr lang="es-ES" sz="3000" dirty="0">
                <a:latin typeface="+mj-lt"/>
              </a:rPr>
              <a:t>estas subestaciones se transforma el </a:t>
            </a:r>
            <a:r>
              <a:rPr lang="es-ES" sz="3000" dirty="0" smtClean="0">
                <a:latin typeface="+mj-lt"/>
              </a:rPr>
              <a:t>voltaje de 66 kV </a:t>
            </a:r>
            <a:r>
              <a:rPr lang="es-ES" sz="3000" dirty="0">
                <a:latin typeface="+mj-lt"/>
              </a:rPr>
              <a:t>hasta valores de 15.0 kV, 20.0 kV y 33.0 kV para su posterior distribución. Existen trazas de la línea que enlazan algunas subestaciones en doble circuito, mientras que el resto de los enlaces son simples.</a:t>
            </a:r>
          </a:p>
        </p:txBody>
      </p:sp>
    </p:spTree>
    <p:extLst>
      <p:ext uri="{BB962C8B-B14F-4D97-AF65-F5344CB8AC3E}">
        <p14:creationId xmlns:p14="http://schemas.microsoft.com/office/powerpoint/2010/main" val="33176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1451"/>
            <a:ext cx="8229600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9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052736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3000" b="1" dirty="0">
                <a:latin typeface="+mj-lt"/>
              </a:rPr>
              <a:t>REDES DE </a:t>
            </a:r>
            <a:r>
              <a:rPr lang="es-ES" sz="3000" b="1" dirty="0" smtClean="0">
                <a:latin typeface="+mj-lt"/>
              </a:rPr>
              <a:t>DISTRIBUCIÓN DE </a:t>
            </a:r>
            <a:r>
              <a:rPr lang="es-ES" sz="3000" b="1" dirty="0">
                <a:latin typeface="+mj-lt"/>
              </a:rPr>
              <a:t>ENERGÍA ELÉCTRICA EN LA </a:t>
            </a:r>
            <a:r>
              <a:rPr lang="es-ES" sz="3000" b="1" dirty="0" smtClean="0">
                <a:latin typeface="+mj-lt"/>
              </a:rPr>
              <a:t>REGIÓN INSULAR.</a:t>
            </a:r>
            <a:endParaRPr lang="es-ES" sz="3000" b="1" dirty="0">
              <a:latin typeface="+mj-lt"/>
            </a:endParaRPr>
          </a:p>
          <a:p>
            <a:pPr algn="just"/>
            <a:endParaRPr lang="es-ES" sz="3000" dirty="0" smtClean="0">
              <a:latin typeface="+mj-lt"/>
            </a:endParaRPr>
          </a:p>
          <a:p>
            <a:pPr algn="just"/>
            <a:r>
              <a:rPr lang="es-ES" sz="3000" dirty="0" smtClean="0">
                <a:latin typeface="+mj-lt"/>
              </a:rPr>
              <a:t>La Distribución </a:t>
            </a:r>
            <a:r>
              <a:rPr lang="es-ES" sz="3000" dirty="0" smtClean="0">
                <a:latin typeface="+mj-lt"/>
              </a:rPr>
              <a:t>de energía eléctrica en </a:t>
            </a:r>
            <a:r>
              <a:rPr lang="es-ES" sz="3000" dirty="0">
                <a:latin typeface="+mj-lt"/>
              </a:rPr>
              <a:t>l</a:t>
            </a:r>
            <a:r>
              <a:rPr lang="es-ES" sz="3000" dirty="0" smtClean="0">
                <a:latin typeface="+mj-lt"/>
              </a:rPr>
              <a:t>a región insular se realiza a tres niveles de </a:t>
            </a:r>
            <a:r>
              <a:rPr lang="es-ES" sz="3000" dirty="0" smtClean="0">
                <a:latin typeface="+mj-lt"/>
              </a:rPr>
              <a:t>tensión diferente: </a:t>
            </a:r>
            <a:r>
              <a:rPr lang="es-ES" sz="3000" dirty="0" smtClean="0">
                <a:latin typeface="+mj-lt"/>
              </a:rPr>
              <a:t>15 kV, 20 kV y 33 kV, lo circuitos combina en su instalación tanto el sistema aéreo como soterrado</a:t>
            </a:r>
            <a:r>
              <a:rPr lang="es-ES" sz="3000" dirty="0" smtClean="0">
                <a:latin typeface="+mj-lt"/>
              </a:rPr>
              <a:t>.</a:t>
            </a:r>
          </a:p>
          <a:p>
            <a:pPr algn="just"/>
            <a:r>
              <a:rPr lang="es-ES" sz="3000" dirty="0" smtClean="0">
                <a:latin typeface="+mj-lt"/>
              </a:rPr>
              <a:t>A continuación se </a:t>
            </a:r>
            <a:r>
              <a:rPr lang="es-ES" sz="3000" dirty="0" err="1" smtClean="0">
                <a:latin typeface="+mj-lt"/>
              </a:rPr>
              <a:t>expondran</a:t>
            </a:r>
            <a:r>
              <a:rPr lang="es-ES" sz="3000" dirty="0" smtClean="0">
                <a:latin typeface="+mj-lt"/>
              </a:rPr>
              <a:t> los esquemas que </a:t>
            </a:r>
            <a:r>
              <a:rPr lang="es-ES" sz="3000" dirty="0" err="1" smtClean="0">
                <a:latin typeface="+mj-lt"/>
              </a:rPr>
              <a:t>comforman</a:t>
            </a:r>
            <a:r>
              <a:rPr lang="es-ES" sz="3000" dirty="0" smtClean="0">
                <a:latin typeface="+mj-lt"/>
              </a:rPr>
              <a:t> las redes de media tensión en la Región Insular por cada nivel de tensión.</a:t>
            </a:r>
            <a:endParaRPr lang="es-ES" sz="3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3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PublishedDate xmlns="f1161f5b-24a3-4c2d-bc81-44cb9325e8ee">2019-11-18T11:00:00+00:00</UNDPPublishedDate>
    <UNDPCountry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Countries</TermName>
          <TermId xmlns="http://schemas.microsoft.com/office/infopath/2007/PartnerControls">2f9ec5a1-3eec-45d6-8645-ed5d87180aba</TermId>
        </TermInfo>
      </Terms>
    </UNDPCountryTaxHTField0>
    <UndpOUCode xmlns="1ed4137b-41b2-488b-8250-6d369ec27664">GNQ</UndpOUCode>
    <PDC_x0020_Document_x0020_Category xmlns="f1161f5b-24a3-4c2d-bc81-44cb9325e8ee">Project</PDC_x0020_Document_x0020_Category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UNDPFocusArea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Environment and Energy</TermName>
          <TermId xmlns="http://schemas.microsoft.com/office/infopath/2007/PartnerControls">507850c5-118d-4c78-99b1-c760df552b10</TermId>
        </TermInfo>
      </Terms>
    </UNDPFocusAreasTaxHTField0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10be685e-4bef-4aec-b905-4df3748c0781</TermId>
        </TermInfo>
      </Terms>
    </idff2b682fce4d0680503cd9036a3260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_Publisher xmlns="http://schemas.microsoft.com/sharepoint/v3/fields" xsi:nil="true"/>
    <UNDPPOPPFunctionalArea xmlns="f1161f5b-24a3-4c2d-bc81-44cb9325e8ee">Programme and Project</UNDPPOPPFunctionalArea>
    <Document_x0020_Coverage_x0020_Period_x0020_Start_x0020_Date xmlns="f1161f5b-24a3-4c2d-bc81-44cb9325e8ee">2018-03-11T05:00:00+00:00</Document_x0020_Coverage_x0020_Period_x0020_Start_x0020_Date>
    <Document_x0020_Coverage_x0020_Period_x0020_End_x0020_Date xmlns="f1161f5b-24a3-4c2d-bc81-44cb9325e8ee">2018-10-30T04:00:00+00:00</Document_x0020_Coverage_x0020_Period_x0020_End_x0020_Date>
    <Project_x0020_Number xmlns="f1161f5b-24a3-4c2d-bc81-44cb9325e8ee" xsi:nil="true"/>
    <Project_x0020_Manager xmlns="f1161f5b-24a3-4c2d-bc81-44cb9325e8ee" xsi:nil="true"/>
    <TaxCatchAll xmlns="1ed4137b-41b2-488b-8250-6d369ec27664">
      <Value>763</Value>
      <Value>1370</Value>
      <Value>1114</Value>
      <Value>296</Value>
      <Value>242</Value>
      <Value>1107</Value>
    </TaxCatchAll>
    <c4e2ab2cc9354bbf9064eeb465a566ea xmlns="1ed4137b-41b2-488b-8250-6d369ec27664">
      <Terms xmlns="http://schemas.microsoft.com/office/infopath/2007/PartnerControls"/>
    </c4e2ab2cc9354bbf9064eeb465a566ea>
    <UndpProjectNo xmlns="1ed4137b-41b2-488b-8250-6d369ec27664">00094909</UndpProjectNo>
    <UndpDocStatus xmlns="1ed4137b-41b2-488b-8250-6d369ec27664">Draft</UndpDocStatus>
    <Outcome1 xmlns="f1161f5b-24a3-4c2d-bc81-44cb9325e8ee">4.3</Outcome1>
    <UndpClassificationLevel xmlns="1ed4137b-41b2-488b-8250-6d369ec27664">Public</UndpClassificationLevel>
    <UndpIsTemplate xmlns="1ed4137b-41b2-488b-8250-6d369ec27664">No</UndpIsTemplate>
    <UndpDocID xmlns="1ed4137b-41b2-488b-8250-6d369ec27664" xsi:nil="true"/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Spanish</TermName>
          <TermId xmlns="http://schemas.microsoft.com/office/infopath/2007/PartnerControls">4e414ef6-23af-4d09-959b-cacfb5bc82ab</TermId>
        </TermInfo>
      </Terms>
    </UN_x0020_LanguagesTaxHTField0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GNQ</TermName>
          <TermId xmlns="http://schemas.microsoft.com/office/infopath/2007/PartnerControls">9cae5d63-9fad-4cea-b9eb-2cd8fe600e23</TermId>
        </TermInfo>
      </Terms>
    </gc6531b704974d528487414686b72f6f>
    <_dlc_DocId xmlns="f1161f5b-24a3-4c2d-bc81-44cb9325e8ee">ATLASPDC-4-108563</_dlc_DocId>
    <_dlc_DocIdUrl xmlns="f1161f5b-24a3-4c2d-bc81-44cb9325e8ee">
      <Url>https://info.undp.org/docs/pdc/_layouts/DocIdRedir.aspx?ID=ATLASPDC-4-108563</Url>
      <Description>ATLASPDC-4-108563</Description>
    </_dlc_DocIdUrl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246F343F-BB1F-4CD0-BE03-A7B6635B6FDA}"/>
</file>

<file path=customXml/itemProps2.xml><?xml version="1.0" encoding="utf-8"?>
<ds:datastoreItem xmlns:ds="http://schemas.openxmlformats.org/officeDocument/2006/customXml" ds:itemID="{B8EF0C26-763C-4FD1-9A79-3F7EB5677CC6}"/>
</file>

<file path=customXml/itemProps3.xml><?xml version="1.0" encoding="utf-8"?>
<ds:datastoreItem xmlns:ds="http://schemas.openxmlformats.org/officeDocument/2006/customXml" ds:itemID="{DA959706-6626-4C74-A7AD-CEE957378657}"/>
</file>

<file path=customXml/itemProps4.xml><?xml version="1.0" encoding="utf-8"?>
<ds:datastoreItem xmlns:ds="http://schemas.openxmlformats.org/officeDocument/2006/customXml" ds:itemID="{EEF9006B-C5EF-4477-B8D8-00F7D5DAE609}"/>
</file>

<file path=customXml/itemProps5.xml><?xml version="1.0" encoding="utf-8"?>
<ds:datastoreItem xmlns:ds="http://schemas.openxmlformats.org/officeDocument/2006/customXml" ds:itemID="{B542D51A-ED20-49E9-82CF-FEDEF8F260A7}"/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513</Words>
  <Application>Microsoft Office PowerPoint</Application>
  <PresentationFormat>Presentación en pantalla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Tema de Office</vt:lpstr>
      <vt:lpstr>1_Diseño personalizado</vt:lpstr>
      <vt:lpstr>Diseño personalizado</vt:lpstr>
      <vt:lpstr>    PROYECTO GEF SEE4RALL – Energías Renovable  Formulación de programa y plan de formación para una diversidad de beneficiarios  Sistema Eléctrico de Potencia REGIÓN INSULAR   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142 20181020 SISTEMA ELECTRICO DE POTENCIA REGIÓN INSULAR REV.00</dc:title>
  <dc:subject/>
  <dc:creator>Usuario</dc:creator>
  <cp:lastModifiedBy>geoen</cp:lastModifiedBy>
  <cp:revision>69</cp:revision>
  <dcterms:created xsi:type="dcterms:W3CDTF">2015-02-18T06:13:48Z</dcterms:created>
  <dcterms:modified xsi:type="dcterms:W3CDTF">2018-10-20T18:48:20Z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DPCountry">
    <vt:lpwstr>1114;#Countries|2f9ec5a1-3eec-45d6-8645-ed5d87180aba</vt:lpwstr>
  </property>
  <property fmtid="{D5CDD505-2E9C-101B-9397-08002B2CF9AE}" pid="4" name="UndpDocTypeMM">
    <vt:lpwstr/>
  </property>
  <property fmtid="{D5CDD505-2E9C-101B-9397-08002B2CF9AE}" pid="5" name="UNDPDocumentCategory">
    <vt:lpwstr/>
  </property>
  <property fmtid="{D5CDD505-2E9C-101B-9397-08002B2CF9AE}" pid="6" name="UN Languages">
    <vt:lpwstr>242;#Spanish|4e414ef6-23af-4d09-959b-cacfb5bc82ab</vt:lpwstr>
  </property>
  <property fmtid="{D5CDD505-2E9C-101B-9397-08002B2CF9AE}" pid="7" name="Operating Unit0">
    <vt:lpwstr>1370;#GNQ|9cae5d63-9fad-4cea-b9eb-2cd8fe600e23</vt:lpwstr>
  </property>
  <property fmtid="{D5CDD505-2E9C-101B-9397-08002B2CF9AE}" pid="8" name="Atlas Document Status">
    <vt:lpwstr>763;#Draft|121d40a5-e62e-4d42-82e4-d6d12003de0a</vt:lpwstr>
  </property>
  <property fmtid="{D5CDD505-2E9C-101B-9397-08002B2CF9AE}" pid="9" name="Atlas Document Type">
    <vt:lpwstr>1107;#Other|10be685e-4bef-4aec-b905-4df3748c0781</vt:lpwstr>
  </property>
  <property fmtid="{D5CDD505-2E9C-101B-9397-08002B2CF9AE}" pid="10" name="eRegFilingCodeMM">
    <vt:lpwstr/>
  </property>
  <property fmtid="{D5CDD505-2E9C-101B-9397-08002B2CF9AE}" pid="11" name="UndpUnitMM">
    <vt:lpwstr/>
  </property>
  <property fmtid="{D5CDD505-2E9C-101B-9397-08002B2CF9AE}" pid="12" name="UNDPFocusAreas">
    <vt:lpwstr>296;#Environment and Energy|507850c5-118d-4c78-99b1-c760df552b10</vt:lpwstr>
  </property>
  <property fmtid="{D5CDD505-2E9C-101B-9397-08002B2CF9AE}" pid="13" name="_dlc_DocIdItemGuid">
    <vt:lpwstr>20344932-bdab-4ab9-8fe3-aaf764d3d91d</vt:lpwstr>
  </property>
  <property fmtid="{D5CDD505-2E9C-101B-9397-08002B2CF9AE}" pid="14" name="URL">
    <vt:lpwstr/>
  </property>
  <property fmtid="{D5CDD505-2E9C-101B-9397-08002B2CF9AE}" pid="15" name="DocumentSetDescription">
    <vt:lpwstr/>
  </property>
  <property fmtid="{D5CDD505-2E9C-101B-9397-08002B2CF9AE}" pid="16" name="UnitTaxHTField0">
    <vt:lpwstr/>
  </property>
  <property fmtid="{D5CDD505-2E9C-101B-9397-08002B2CF9AE}" pid="17" name="Unit">
    <vt:lpwstr/>
  </property>
</Properties>
</file>